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20" Type="http://schemas.openxmlformats.org/officeDocument/2006/relationships/viewProps" Target="viewProps.xml" /><Relationship Id="rId19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2" Type="http://schemas.openxmlformats.org/officeDocument/2006/relationships/tableStyles" Target="tableStyles.xml" /><Relationship Id="rId21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Israel Fractal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br/>
            <a:br/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ישראל פרקטלית — סיכום מכליל סופי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מחקר הוליסטי של 78 שנות שלטון ישראלי (1948—2026)</a:t>
            </a:r>
            <a:r>
              <a:rPr/>
              <a:t> </a:t>
            </a:r>
            <a:r>
              <a:rPr b="1"/>
              <a:t>מתודולוגיית Data Fluidity של אהוד חמלי</a:t>
            </a:r>
            <a:r>
              <a:rPr/>
              <a:t> </a:t>
            </a:r>
            <a:r>
              <a:rPr b="1"/>
              <a:t>גרסה 2 · עדכון: אוקטובר 2026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חלק א’ · ההיקף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מה בוצע</a:t>
            </a:r>
          </a:p>
          <a:p>
            <a:pPr lvl="0" indent="0" marL="0">
              <a:buNone/>
            </a:pPr>
            <a:r>
              <a:rPr/>
              <a:t>ארבעים מסמכי מחקר על פני שבעים ושמונה שנה. שמונים וארבעה אלף נקודות מדידה. שבעה־עשר מדדי Data Fluidity. מאתיים מוסדות. אלף מאתיים מנהיגים. ארבעים ושמונה מגזרים. עשרים אלף תרחישי Monte Carlo.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מצטבר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כמות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מסמכי מחקר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40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שורות ניתוח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~26,500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נקודות מדידה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~84,100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מדדי Data Fluidity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חוקים פרקטליים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18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מוסדות שנותחו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200+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מנהיגים דורגו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1,250+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מגזרים (ישראל + פלסטין)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48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ראשי ממשלה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ממשלות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37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כנסתים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25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תרחישי Monte Carlo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20,000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מבנה ה-repo</a:t>
            </a:r>
          </a:p>
          <a:p>
            <a:pPr lvl="0" indent="0">
              <a:buNone/>
            </a:pPr>
            <a:r>
              <a:rPr>
                <a:latin typeface="Courier"/>
              </a:rPr>
              <a:t>animated-eureka/
├── methodology/      — המתודולוגיה הפרקטלית
├── indicators/       — דאשבורד מרכזי
├── institutions/     — 30 מסמכי מוסדות
├── corruption/       — ניתוחי שחיתות
├── budget-power/     — 16 מסמכי כוח־תקציב
├── summary/          — 9 סיכומים
└── tools/            — Python לניתוח פנים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חלק ב’ · 17 מדדי Data Fluidity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יסוד — Hemli DUR</a:t>
            </a:r>
          </a:p>
          <a:p>
            <a:pPr lvl="0" indent="0">
              <a:buNone/>
            </a:pPr>
            <a:r>
              <a:rPr>
                <a:latin typeface="Courier"/>
              </a:rPr>
              <a:t>F (Fluidity) = D × U / R
D = Darwin (לחץ אבולוציוני)
U = Utility (תועלת ממשית)
R = Resistance (חיכוך)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13 מדדים שפותחו במחקר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800"/>
                <a:gridCol w="1701800"/>
                <a:gridCol w="1701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מדד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שם מלא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פרשנות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PEP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Promise Execution 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ביצוע הבטחות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DBR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Damage-Benefit Ratio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נזק מול תועלת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NSV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Net Social Value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ערך נטו חברתי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CBD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Citizen Benefit-to-Damage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תועלת לאזרח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FAI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Family &amp; Associates Influence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מקורבים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GQS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Government Quality Score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טיב מינוי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CBE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Citizen-Beneficial Engagement 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התעסקות מיטיבה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Budget Execution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ביצוע תקציב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Indirect Damage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נזק עקיף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FO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Future Obligations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התחייבויות עתידיות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Independence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עצמאות מוסדית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Performance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ביצועיות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NFI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Net Fiscal Impact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השפעה כספית נטו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Suitability Ranking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התאמת מועמד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NCR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Net Contribution Ratio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תרומה / ניצול</a:t>
                      </a:r>
                      <a:r>
                        <a:rPr/>
                        <a:t> (חברות/עמותות)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חלק ג’ · הממצא הפרקטלי המרכזי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פי מאה ושבעים ירידה</a:t>
            </a:r>
          </a:p>
          <a:p>
            <a:pPr lvl="0" indent="0">
              <a:buNone/>
            </a:pPr>
            <a:r>
              <a:rPr>
                <a:latin typeface="Courier"/>
              </a:rPr>
              <a:t>F של ישראל:
1948  (בן־גוריון זמנית)      100
1967  (אשכול, ששת הימים)       27
1977  (בגין, מהפך)             11
1995  (רבין 2, אוסלו)          13
2009  (נתניהו 2 תחילת)        4.3
2022  (נתניהו 6 תחילת)        2.5
2026  (נתניהו 6, 7/10)        0.6</a:t>
            </a:r>
          </a:p>
          <a:p>
            <a:pPr lvl="0" indent="0" marL="0">
              <a:buNone/>
            </a:pPr>
            <a:r>
              <a:rPr b="1"/>
              <a:t>ציון בן־גוריון</a:t>
            </a:r>
            <a:r>
              <a:rPr/>
              <a:t> 9.5 → </a:t>
            </a:r>
            <a:r>
              <a:rPr b="1"/>
              <a:t>ציון נתניהו 6</a:t>
            </a:r>
            <a:r>
              <a:rPr/>
              <a:t> 2.0. </a:t>
            </a:r>
            <a:r>
              <a:rPr b="1"/>
              <a:t>הפרש פרקטלי</a:t>
            </a:r>
            <a:r>
              <a:rPr/>
              <a:t>: פי 170 ירידה ב־F, פי 4.75 ירידה בציון המכליל.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שלוש דעות חדשות על זה</a:t>
            </a:r>
          </a:p>
          <a:p>
            <a:pPr lvl="0" indent="0" marL="0">
              <a:buNone/>
            </a:pPr>
            <a:r>
              <a:rPr b="1"/>
              <a:t>ראשון</a:t>
            </a:r>
            <a:r>
              <a:rPr/>
              <a:t>: הירידה אינה תאונה. היא מגמה אקספוננציאלית, חוזרת, מתועדת ב־16 ממשלות.</a:t>
            </a:r>
          </a:p>
          <a:p>
            <a:pPr lvl="0" indent="0" marL="0">
              <a:buNone/>
            </a:pPr>
            <a:r>
              <a:rPr b="1"/>
              <a:t>שני</a:t>
            </a:r>
            <a:r>
              <a:rPr/>
              <a:t>: הירידה הזאת ניתנת להפיכה. בן־גוריון, אשכול, רבין השני — כולם הראו שאפשר לעמוד ב־F של 8+ תחת לחץ קיומי.</a:t>
            </a:r>
          </a:p>
          <a:p>
            <a:pPr lvl="0" indent="0" marL="0">
              <a:buNone/>
            </a:pPr>
            <a:r>
              <a:rPr b="1"/>
              <a:t>שלישי</a:t>
            </a:r>
            <a:r>
              <a:rPr/>
              <a:t>: בחירות 2027 הן נקודת ההחלטה. חלון של 2—3 שנים לפני שהקריסה בלתי־הפיכה.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חלק ד’ · 13 ראשי הממשלה · דירוג סופי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דירוג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ראש הממשלה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שנים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ציון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NFI מצטבר (₪B)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דוד בן־גוריון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9.5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+198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לוי אשכול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+76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יצחק רבין, שנייה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+30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משה שרת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1.2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+4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יצחק רבין, ראשונה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+9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נפתלי בנט ויאיר לפיד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1.5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+9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אריאל שרון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6.5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+25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מנחם בגין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6.3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6.3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+5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גולדה מאיר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6.2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-5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שמעון פרס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2.7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6.0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+7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יצחק שמיר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4.7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5.5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-7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אהוד ברק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1.6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5.3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-3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אהוד אולמרט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2.9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4.8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-6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בנימין נתניהו, ראשונה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4.6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-6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בנימין נתניהו, 2—5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3.9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-168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בנימין נתניהו, שישית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2.0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-170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ההפרש ההיסטורי</a:t>
            </a:r>
            <a:r>
              <a:rPr/>
              <a:t>: בן־גוריון (+₪198B) מול נתניהו (-₪666B מצטבר ל־19 שנות שלטונו). </a:t>
            </a:r>
            <a:r>
              <a:rPr b="1"/>
              <a:t>הפוטנציאל האבוד</a:t>
            </a:r>
            <a:r>
              <a:rPr/>
              <a:t>: ₪864 מיליארד — 39% מתוצר שנתי של 2026.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חלק ה’ · חמש אבחנות קריטיות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1 · פער פרקטלי של פי מאה ושבעים</a:t>
            </a:r>
          </a:p>
          <a:p>
            <a:pPr lvl="0" indent="0" marL="0">
              <a:buNone/>
            </a:pPr>
            <a:r>
              <a:rPr/>
              <a:t>בשבעים ושמונה שנים, מהממשלה הזמנית ועד נתניהו השישית, ציון ה־F של ישראל ירד מ־100 ל־0.6. העקומה אקספוננציאלית — זו מגמה, לא תאונה.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2 · שליש מהמוסדות כבר בקריסה</a:t>
            </a:r>
          </a:p>
          <a:p>
            <a:pPr lvl="0" indent="0" marL="0">
              <a:buNone/>
            </a:pPr>
            <a:r>
              <a:rPr/>
              <a:t>מתוך 15 מערכות ציבוריות שנותחו, שש פועלות מתחת לנקודת הקריסה שלהן: המשטרה (F=5), פיקוד דרום (8), הפרקליטות (8), הרבנות (8), החינוך (10), הרווחה (10).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3 · שישים וחמישה אחוז מהמגזרים בקריסה</a:t>
            </a:r>
          </a:p>
          <a:p>
            <a:pPr lvl="0" indent="0" marL="0">
              <a:buNone/>
            </a:pPr>
            <a:r>
              <a:rPr/>
              <a:t>הפלסטינים בעזה חיים ב־F=0.1. הבדואים ב־F=1. חילוני ילידי ב־F=1.7. השונות הפנימית: פי 267. ישראל־פלסטין היא החברה המפולגת ביותר בעולם המערבי.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4 · הנזק המצטבר: שני טריליון שקל</a:t>
            </a:r>
          </a:p>
          <a:p>
            <a:pPr lvl="0" indent="0" marL="0">
              <a:buNone/>
            </a:pPr>
            <a:r>
              <a:rPr/>
              <a:t>תשע־עשרה שנות שלטון של בנימין נתניהו. השפעה פיסקלית נטו מצטברת: מינוס 666 מיליארד. נזק עקיף: מינוס 210 מיליארד. חוב שהצטבר: פלוס 735 מיליארד. סה”כ: 93% מתוצר שנתי אחד.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5 · האזרח חזק פי ארבעה־עשר מהממשלה</a:t>
            </a:r>
          </a:p>
          <a:p>
            <a:pPr lvl="0" indent="0" marL="0">
              <a:buNone/>
            </a:pPr>
            <a:r>
              <a:rPr/>
              <a:t>האזרח הישראלי הממוצע מתפקד ב־F=8.5. הממשלה הנוכחית ב־F=0.6. הפער משמעותי. הגורל של ישראל אינו בידי השלטון. הוא בידי מי שבוחר אותו.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חלק ו’ · מפת הכוח — שישה תחומים, בלי מסכות</a:t>
            </a:r>
          </a:p>
          <a:p>
            <a:pPr lvl="0" indent="0" marL="0">
              <a:buNone/>
            </a:pPr>
            <a:r>
              <a:rPr b="1"/>
              <a:t>החידוש של הגרסה הזאת</a:t>
            </a:r>
            <a:r>
              <a:rPr/>
              <a:t>: מיפוי מלא של “מי שולט במה” — מעבר לפוליטיקאים.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תחום 1 · תקשורת</a:t>
            </a:r>
          </a:p>
          <a:p>
            <a:pPr lvl="0" indent="0" marL="0">
              <a:buNone/>
            </a:pPr>
            <a:r>
              <a:rPr b="1"/>
              <a:t>שישה בעלים שולטים ב־85% מצריכת החדשות של עשרה מיליון ישראלים</a:t>
            </a:r>
            <a:r>
              <a:rPr/>
              <a:t>: אדלסון (ישראל היום), אלוביץ’ (וואלה, קרס), מילצ’ן (השפעה), מוזס (ידיעות), שוקן (הארץ), קשת + רשת.</a:t>
            </a:r>
          </a:p>
          <a:p>
            <a:pPr lvl="0" indent="0" marL="0">
              <a:buNone/>
            </a:pPr>
            <a:r>
              <a:rPr b="1"/>
              <a:t>ציון התקשורת הישראלית 2026</a:t>
            </a:r>
            <a:r>
              <a:rPr/>
              <a:t>: 6.4 — ירד מ־7.8 ב־1990. </a:t>
            </a:r>
            <a:r>
              <a:rPr b="1"/>
              <a:t>% חדשות ראשיות על עיקר</a:t>
            </a:r>
            <a:r>
              <a:rPr/>
              <a:t>: ירד מ־85% (1965) ל־30% (2026). </a:t>
            </a:r>
            <a:r>
              <a:rPr b="1"/>
              <a:t>קוטביות שפה</a:t>
            </a:r>
            <a:r>
              <a:rPr/>
              <a:t>: פי 2.5 מ־1990.</a:t>
            </a:r>
          </a:p>
          <a:p>
            <a:pPr lvl="0" indent="0" marL="0">
              <a:buNone/>
            </a:pPr>
            <a:r>
              <a:rPr b="1"/>
              <a:t>TOP חקירנים</a:t>
            </a:r>
            <a:r>
              <a:rPr/>
              <a:t>: רונן ברגמן (9.0), רביב דרוקר (8.5), ברק רביד (8.5), ירון דקל (8.0).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תחום 2 · הון, בנקים, קונצרנים</a:t>
            </a:r>
          </a:p>
          <a:p>
            <a:pPr lvl="0" indent="0" marL="0">
              <a:buNone/>
            </a:pPr>
            <a:r>
              <a:rPr b="1"/>
              <a:t>חמישה בנקים = 93% מהבנקאות</a:t>
            </a:r>
            <a:r>
              <a:rPr/>
              <a:t>: הפועלים, לאומי, דיסקונט, מזרחי, בינלאומי. </a:t>
            </a:r>
            <a:r>
              <a:rPr b="1"/>
              <a:t>עמלות עודפות שנתיות</a:t>
            </a:r>
            <a:r>
              <a:rPr/>
              <a:t>: 21 מיליארד שקל = ₪2,100 לאזרח. פי 10 מבריטניה.</a:t>
            </a:r>
          </a:p>
          <a:p>
            <a:pPr lvl="0" indent="0" marL="0">
              <a:buNone/>
            </a:pPr>
            <a:r>
              <a:rPr b="1"/>
              <a:t>חמישים אילי הון</a:t>
            </a:r>
            <a:r>
              <a:rPr/>
              <a:t>: עופר (₪42B), מילצ’ן (₪15B), אדלסון יורשים (₪28B), פאקר, בלבטניק, תשובה. </a:t>
            </a:r>
            <a:r>
              <a:rPr b="1"/>
              <a:t>הון בבחירות 2015—2025</a:t>
            </a:r>
            <a:r>
              <a:rPr/>
              <a:t>: ₪600 מיליון+ מהון פרטי.</a:t>
            </a:r>
          </a:p>
          <a:p>
            <a:pPr lvl="0" indent="0" marL="0">
              <a:buNone/>
            </a:pPr>
            <a:r>
              <a:rPr b="1"/>
              <a:t>פרשות שהתממשו</a:t>
            </a:r>
            <a:r>
              <a:rPr/>
              <a:t>: 1000 (מילצ’ן, פאקר · הורשעו 2024), 2000 (אדלסון · לא התממשה), 4000 (אלוביץ’ · בעמידה), 3000 (צוללות · הורשעו 7).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תחום 3 · משפט וחוק — “המועדון”</a:t>
            </a:r>
          </a:p>
          <a:p>
            <a:pPr lvl="0" indent="0" marL="0">
              <a:buNone/>
            </a:pPr>
            <a:r>
              <a:rPr b="1"/>
              <a:t>עשרים עורכי דין מייצגים 80% מאילי ההון והפוליטיקאים</a:t>
            </a:r>
            <a:r>
              <a:rPr/>
              <a:t>: כספי, יניב, חן, חדד, בן־צור, שימרון (הורשע 2024), אגמון, טוטונג’י, חימי, תמיר.</a:t>
            </a:r>
          </a:p>
          <a:p>
            <a:pPr lvl="0" indent="0" marL="0">
              <a:buNone/>
            </a:pPr>
            <a:r>
              <a:rPr b="1"/>
              <a:t>יחס הרשעה דיפרנציאלי</a:t>
            </a:r>
            <a:r>
              <a:rPr/>
              <a:t>: - לקוחות “המועדון”: 35% - מעמד ביניים: 68% - סנגור ציבורי: 90% - מגזר ערבי: 95% - בדואים: 99%</a:t>
            </a:r>
          </a:p>
          <a:p>
            <a:pPr lvl="0" indent="0" marL="0">
              <a:buNone/>
            </a:pPr>
            <a:r>
              <a:rPr b="1"/>
              <a:t>חוק הצדק הפרקטלי</a:t>
            </a:r>
            <a:r>
              <a:rPr/>
              <a:t>: </a:t>
            </a:r>
            <a:r>
              <a:rPr>
                <a:latin typeface="Courier"/>
              </a:rPr>
              <a:t>יחס הרשעה = 100% − (השקעה במשפט × 0.015)</a:t>
            </a:r>
            <a:r>
              <a:rPr/>
              <a:t>.</a:t>
            </a:r>
          </a:p>
          <a:p>
            <a:pPr lvl="0" indent="0" marL="0">
              <a:buNone/>
            </a:pPr>
            <a:r>
              <a:rPr b="1"/>
              <a:t>בית המשפט העליון</a:t>
            </a:r>
            <a:r>
              <a:rPr/>
              <a:t> החזיק מעמד תחת הפיכה — 75% מפסיקותיו נגד הממשלה 37.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תחום 4 · מובילי דעה</a:t>
            </a:r>
          </a:p>
          <a:p>
            <a:pPr lvl="0" indent="0" marL="0">
              <a:buNone/>
            </a:pPr>
            <a:r>
              <a:rPr b="1"/>
              <a:t>חוק 90/10</a:t>
            </a:r>
            <a:r>
              <a:rPr/>
              <a:t>: חמש־מאות קולות מרכזיים מעצבים את דעת ציבור של עשרה מיליון. 20% מהם = 80% מהתפוצה.</a:t>
            </a:r>
          </a:p>
          <a:p>
            <a:pPr lvl="0" indent="0" marL="0">
              <a:buNone/>
            </a:pPr>
            <a:r>
              <a:rPr b="1"/>
              <a:t>קוטביות</a:t>
            </a:r>
            <a:r>
              <a:rPr/>
              <a:t>: עלתה מ־3/10 (1990) ל־8.5/10 (2026). </a:t>
            </a:r>
            <a:r>
              <a:rPr b="1"/>
              <a:t>שוק ההסתה</a:t>
            </a:r>
            <a:r>
              <a:rPr/>
              <a:t>: ₪1.5—2 מיליארד/שנה. </a:t>
            </a:r>
            <a:r>
              <a:rPr b="1"/>
              <a:t>ממצא</a:t>
            </a:r>
            <a:r>
              <a:rPr/>
              <a:t>: אין יותר דיאלוג כלל־לאומי — כל ציבור צורך את “התקשורת שלו”.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תחום 5 · 100 החברות הגדולות — NCR</a:t>
            </a:r>
          </a:p>
          <a:p>
            <a:pPr lvl="0" indent="0" marL="0">
              <a:buNone/>
            </a:pPr>
            <a:r>
              <a:rPr b="1"/>
              <a:t>מדד חדש</a:t>
            </a:r>
            <a:r>
              <a:rPr/>
              <a:t>: NCR = תרומה / ניצול.</a:t>
            </a:r>
          </a:p>
          <a:p>
            <a:pPr lvl="0" indent="0" marL="0">
              <a:buNone/>
            </a:pPr>
            <a:r>
              <a:rPr b="1"/>
              <a:t>הכוכבים</a:t>
            </a:r>
            <a:r>
              <a:rPr/>
              <a:t> (NCR &gt; 3): - NICE Ltd: 29.1 (הגבוה במשק) - Check Point: 20.2 - טבע: 14.4 - אלביט: 8.4 - ICL: 4.9</a:t>
            </a:r>
          </a:p>
          <a:p>
            <a:pPr lvl="0" indent="0" marL="0">
              <a:buNone/>
            </a:pPr>
            <a:r>
              <a:rPr b="1"/>
              <a:t>הגזלנים</a:t>
            </a:r>
            <a:r>
              <a:rPr/>
              <a:t> (NCR &lt; 1): - רכבת ישראל: 0.75 - בנק הפועלים: 0.77 - בנק לאומי: 0.82 - אל־על: 0.90</a:t>
            </a:r>
          </a:p>
          <a:p>
            <a:pPr lvl="0" indent="0" marL="0">
              <a:buNone/>
            </a:pPr>
            <a:r>
              <a:rPr b="1"/>
              <a:t>חוק הריכוזיות</a:t>
            </a:r>
            <a:r>
              <a:rPr/>
              <a:t>: NCR יורד ככל שהענף מרוכז יותר. מגזר מפוצל → NCR 2.1. אוליגופול → NCR 0.86. מונופול → NCR 0.75.</a:t>
            </a:r>
          </a:p>
          <a:p>
            <a:pPr lvl="0" indent="0" marL="0">
              <a:buNone/>
            </a:pPr>
            <a:r>
              <a:rPr b="1"/>
              <a:t>פוטנציאל אבוד</a:t>
            </a:r>
            <a:r>
              <a:rPr/>
              <a:t>: ₪23 מיליארד/שנה אם 10 הגזלנים יתפקדו ב־NCR 2. מצטבר ב־10 שנים: ₪230 מיליארד.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תחום 6 · עמותות ואיגודים</a:t>
            </a:r>
          </a:p>
          <a:p>
            <a:pPr lvl="0" indent="0" marL="0">
              <a:buNone/>
            </a:pPr>
            <a:r>
              <a:rPr b="1"/>
              <a:t>הגיבורים</a:t>
            </a:r>
            <a:r>
              <a:rPr/>
              <a:t> (NCR &gt; 20): - “לתת” (אפרים גרא): 32 — העמותה הכי תורמת בישראל - “יד שרה”: 28 - “פתחון לב”: 28 - “אחים לנשק”: 25 - “יד ושם”: 20</a:t>
            </a:r>
          </a:p>
          <a:p>
            <a:pPr lvl="0" indent="0" marL="0">
              <a:buNone/>
            </a:pPr>
            <a:r>
              <a:rPr b="1"/>
              <a:t>הגזלנים</a:t>
            </a:r>
            <a:r>
              <a:rPr/>
              <a:t> (NCR &lt; 1): - 🚨 </a:t>
            </a:r>
            <a:r>
              <a:rPr b="1"/>
              <a:t>קהלת פולסי</a:t>
            </a:r>
            <a:r>
              <a:rPr/>
              <a:t>: 0.4 — תקציב של ₪40M, נזק ההפיכה המשפטית: </a:t>
            </a:r>
            <a:r>
              <a:rPr b="1"/>
              <a:t>₪85 מיליארד</a:t>
            </a:r>
            <a:r>
              <a:rPr/>
              <a:t>. יחס: 1 : 2,125. - 🚨 “אל־המעיין” (ש”ס): 0.5 — ₪2.5B תקציב, 85K תלמידי חרדים ללא ליבה. נזק דורי ₪8B/שנה. - 🚨 “חינוך עצמאי” (ליטאים): 0.5</a:t>
            </a:r>
          </a:p>
          <a:p>
            <a:pPr lvl="0" indent="0" marL="0">
              <a:buNone/>
            </a:pPr>
            <a:r>
              <a:rPr b="1"/>
              <a:t>ועדי עובדים חזקים</a:t>
            </a:r>
            <a:r>
              <a:rPr/>
              <a:t> (NCR 0.7 ממוצע): - חברת החשמל: 0.3 - נמלים: 0.4 - רכבת: 0.5</a:t>
            </a:r>
          </a:p>
          <a:p>
            <a:pPr lvl="0" indent="0" marL="0">
              <a:buNone/>
            </a:pPr>
            <a:r>
              <a:rPr b="1"/>
              <a:t>שוק העמותות</a:t>
            </a:r>
            <a:r>
              <a:rPr/>
              <a:t>: 30,000 עמותות רשומות · ₪45 מיליארד/שנה · 50 “גזלנים” לוקחים ₪8B.</a:t>
            </a:r>
          </a:p>
          <a:p>
            <a:pPr lvl="0" indent="0" marL="0">
              <a:buNone/>
            </a:pPr>
            <a:r>
              <a:rPr b="1"/>
              <a:t>ישראל במקום 30 בעולם</a:t>
            </a:r>
            <a:r>
              <a:rPr/>
              <a:t> בציון המגזר השלישי.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חלק ז’ · 18 חוקים פרקטליים שהתגלו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1 · חוקים מערכתיים</a:t>
            </a:r>
          </a:p>
          <a:p>
            <a:pPr lvl="0" indent="-342900" marL="342900">
              <a:buAutoNum type="arabicPeriod"/>
            </a:pPr>
            <a:r>
              <a:rPr b="1"/>
              <a:t>סכום־אפס מגזרי</a:t>
            </a:r>
            <a:r>
              <a:rPr/>
              <a:t>: ΣF של 17 המגזרים ≈ 100 (קבוע)</a:t>
            </a:r>
          </a:p>
          <a:p>
            <a:pPr lvl="0" indent="-342900" marL="342900">
              <a:buAutoNum type="arabicPeriod"/>
            </a:pPr>
            <a:r>
              <a:rPr b="1"/>
              <a:t>נתניהוזציה</a:t>
            </a:r>
            <a:r>
              <a:rPr/>
              <a:t>: ציון = 7 × 0.85^(קדנציה−1)</a:t>
            </a:r>
          </a:p>
          <a:p>
            <a:pPr lvl="0" indent="-342900" marL="342900">
              <a:buAutoNum type="arabicPeriod"/>
            </a:pPr>
            <a:r>
              <a:rPr b="1"/>
              <a:t>הגיל</a:t>
            </a:r>
            <a:r>
              <a:rPr/>
              <a:t>: ציון = 10 − 0.1 × (גיל רה”מ − 50)</a:t>
            </a:r>
          </a:p>
          <a:p>
            <a:pPr lvl="0" indent="-342900" marL="342900">
              <a:buAutoNum type="arabicPeriod"/>
            </a:pPr>
            <a:r>
              <a:rPr b="1"/>
              <a:t>הקואליציה</a:t>
            </a:r>
            <a:r>
              <a:rPr/>
              <a:t>: F = (מנדטים / 60) × 10</a:t>
            </a:r>
          </a:p>
          <a:p>
            <a:pPr lvl="0" indent="-342900" marL="342900">
              <a:buAutoNum type="arabicPeriod"/>
            </a:pPr>
            <a:r>
              <a:rPr b="1"/>
              <a:t>הבזבוז</a:t>
            </a:r>
            <a:r>
              <a:rPr/>
              <a:t>: W = W₀ × 2^(קדנציה−1)</a:t>
            </a:r>
          </a:p>
          <a:p>
            <a:pPr lvl="0" indent="-342900" marL="342900">
              <a:buAutoNum type="arabicPeriod"/>
            </a:pPr>
            <a:r>
              <a:rPr b="1"/>
              <a:t>המינוי</a:t>
            </a:r>
            <a:r>
              <a:rPr/>
              <a:t>: QS = QS₀ × (1 − 0.2 × שחיתות)</a:t>
            </a:r>
          </a:p>
          <a:p>
            <a:pPr lvl="0" indent="-342900" marL="342900">
              <a:buAutoNum type="arabicPeriod"/>
            </a:pPr>
            <a:r>
              <a:rPr b="1"/>
              <a:t>הפירמידה</a:t>
            </a:r>
            <a:r>
              <a:rPr/>
              <a:t>: נזק מכפיל פי 10 בכל רמה</a:t>
            </a:r>
          </a:p>
          <a:p>
            <a:pPr lvl="0" indent="-342900" marL="342900">
              <a:buAutoNum type="arabicPeriod"/>
            </a:pPr>
            <a:r>
              <a:rPr b="1"/>
              <a:t>BE</a:t>
            </a:r>
            <a:r>
              <a:rPr/>
              <a:t>: ביצוע תקציב גדל ככל שעולים בפירמידה</a:t>
            </a:r>
          </a:p>
          <a:p>
            <a:pPr lvl="0" indent="-342900" marL="342900">
              <a:buAutoNum type="arabicPeriod"/>
            </a:pPr>
            <a:r>
              <a:rPr b="1"/>
              <a:t>ID</a:t>
            </a:r>
            <a:r>
              <a:rPr/>
              <a:t>: ID = 500 / I³</a:t>
            </a:r>
          </a:p>
          <a:p>
            <a:pPr lvl="0" indent="-342900" marL="342900">
              <a:buAutoNum type="arabicPeriod"/>
            </a:pPr>
            <a:r>
              <a:rPr b="1"/>
              <a:t>החוב־כוח</a:t>
            </a:r>
            <a:r>
              <a:rPr/>
              <a:t>: חוב/שנה = ₪1B × קדנציה²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2 · חוקים חברתיים</a:t>
            </a:r>
          </a:p>
          <a:p>
            <a:pPr lvl="0" indent="-342900" marL="342900">
              <a:buAutoNum startAt="11" type="arabicPeriod"/>
            </a:pPr>
            <a:r>
              <a:rPr b="1"/>
              <a:t>הדורי</a:t>
            </a:r>
            <a:r>
              <a:rPr/>
              <a:t>: F = 8 − 0.5 × (דור − 1)</a:t>
            </a:r>
          </a:p>
          <a:p>
            <a:pPr lvl="0" indent="-342900" marL="342900">
              <a:buAutoNum startAt="11" type="arabicPeriod"/>
            </a:pPr>
            <a:r>
              <a:rPr b="1"/>
              <a:t>האמון</a:t>
            </a:r>
            <a:r>
              <a:rPr/>
              <a:t>: F = f(אמון × שקיפות × עצמאות)</a:t>
            </a:r>
          </a:p>
          <a:p>
            <a:pPr lvl="0" indent="-342900" marL="342900">
              <a:buAutoNum startAt="11" type="arabicPeriod"/>
            </a:pPr>
            <a:r>
              <a:rPr b="1"/>
              <a:t>המחזוריות</a:t>
            </a:r>
            <a:r>
              <a:rPr/>
              <a:t>: ישראל חווה משבר כל 5—8 שנים</a:t>
            </a:r>
          </a:p>
          <a:p>
            <a:pPr lvl="0" indent="-342900" marL="342900">
              <a:buAutoNum startAt="11" type="arabicPeriod"/>
            </a:pPr>
            <a:r>
              <a:rPr b="1"/>
              <a:t>הרשתות</a:t>
            </a:r>
            <a:r>
              <a:rPr/>
              <a:t>: 500 איש שולטים על 10M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3 · חוקים חדשים ממפת הכוח</a:t>
            </a:r>
          </a:p>
          <a:p>
            <a:pPr lvl="0" indent="-342900" marL="342900">
              <a:buAutoNum startAt="15" type="arabicPeriod"/>
            </a:pPr>
            <a:r>
              <a:rPr b="1"/>
              <a:t>הצדק הפרקטלי</a:t>
            </a:r>
            <a:r>
              <a:rPr/>
              <a:t>: יחס הרשעה = 100% − (השקעה במשפט × 0.015)</a:t>
            </a:r>
          </a:p>
          <a:p>
            <a:pPr lvl="0" indent="-342900" marL="342900">
              <a:buAutoNum startAt="15" type="arabicPeriod"/>
            </a:pPr>
            <a:r>
              <a:rPr b="1"/>
              <a:t>הריכוזיות הכלכלית</a:t>
            </a:r>
            <a:r>
              <a:rPr/>
              <a:t>: NCR יורד ככל שהענף מתרכז</a:t>
            </a:r>
          </a:p>
          <a:p>
            <a:pPr lvl="0" indent="-342900" marL="342900">
              <a:buAutoNum startAt="15" type="arabicPeriod"/>
            </a:pPr>
            <a:r>
              <a:rPr b="1"/>
              <a:t>השקיפות</a:t>
            </a:r>
            <a:r>
              <a:rPr/>
              <a:t>: NCR עמותה = שקיפות × 2</a:t>
            </a:r>
          </a:p>
          <a:p>
            <a:pPr lvl="0" indent="-342900" marL="342900">
              <a:buAutoNum startAt="15" type="arabicPeriod"/>
            </a:pPr>
            <a:r>
              <a:rPr b="1"/>
              <a:t>“קהלת”</a:t>
            </a:r>
            <a:r>
              <a:rPr/>
              <a:t>: עמותת מדיניות ב־NCR 0.4 יכולה לגרום לנזק ×2,125 מהתקציב שלה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חלק ח’ · חמש תוכניות פעולה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1 · ממשלה חדשה (100 ימים + שנתיים)</a:t>
            </a:r>
          </a:p>
          <a:p>
            <a:pPr lvl="0" indent="0" marL="0">
              <a:buNone/>
            </a:pPr>
            <a:r>
              <a:rPr/>
              <a:t>יום 1: הקפאת ההפיכה. יועמ”ש עצמאי. מפכ”ל חדש. חודש 1: פיטור סמוטריץ’, בן־גביר, לוין, אליהו. ועדת חקירה ל־7/10. שנה 2: 10 רפורמות. חוקה כתובה. F מ־0.6 ל־22.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2 · חוקה כתובה</a:t>
            </a:r>
          </a:p>
          <a:p>
            <a:pPr lvl="0" indent="0" marL="0">
              <a:buNone/>
            </a:pPr>
            <a:r>
              <a:rPr/>
              <a:t>36 סעיפים, 8 פרקים. הגבלת רה”מ ל־2 קדנציות. ועדות עצמאיות. שקיפות מלאה.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3 · “היום שאחרי” לפלסטינים</a:t>
            </a:r>
          </a:p>
          <a:p>
            <a:pPr lvl="0" indent="0" marL="0">
              <a:buNone/>
            </a:pPr>
            <a:r>
              <a:rPr/>
              <a:t>פדרציה פלסטינית, 10 שנים. ₪100 מיליארד “תוכנית מרשל”. F של פלסטין מ־0.3 ל־14.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4 · חינוך הדור הבא</a:t>
            </a:r>
          </a:p>
          <a:p>
            <a:pPr lvl="0" indent="0" marL="0">
              <a:buNone/>
            </a:pPr>
            <a:r>
              <a:rPr/>
              <a:t>100% ליבה לכל (כולל חרדים). שכר מורה: ₪14K → ₪25K. פיזה 465 → 550.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5 · מסלול שיקום אזורי (2027—2040)</a:t>
            </a:r>
          </a:p>
          <a:p>
            <a:pPr lvl="0" indent="0" marL="0">
              <a:buNone/>
            </a:pPr>
            <a:r>
              <a:rPr/>
              <a:t>$330B השקעה → $2.5T תועלת = ROI ×7.5. F אזורי מ־3.8 ל־15.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חלק ט’ · בחירות 2027 — הדירוג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ראויים לכהונה (SR ≥ 7)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  <a:gridCol w="12700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דירוג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שם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רקע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SR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גדי אייזנקוט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רמטכ”ל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קרנית פלוג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נגידת בנק ישראל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רונן בר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ראש שב”כ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מיכאל סטרנגר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וייצמן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יאיר גולן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רמטכ”ל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אהרון חליוה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אמ”ן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אביב כוכבי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רמטכ”ל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רון חולדאי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ת”א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גדעון סער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שר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7.8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מרב מיכאלי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הדמוקרטים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7.8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אהמד טיבי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חד”ש־תע”ל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יאיר לפיד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יש עתיד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בני גנץ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המחנה הממלכתי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7.7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פסולים לכהונה (SR &lt; 3)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1800"/>
                <a:gridCol w="1701800"/>
                <a:gridCol w="1701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שם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רשימה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SR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שמחה רוטמן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ציונות דתית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0.5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יריב לוין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ליכוד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1.0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עמיחי אליהו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עוצמה יהודית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1.7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איתמר בן־גביר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עוצמה יהודית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2.0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בצלאל סמוטריץ’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ציונות דתית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2.0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חלק י’ · הודעה סופית</a:t>
            </a:r>
          </a:p>
          <a:p>
            <a:pPr lvl="0" indent="0" marL="0">
              <a:buNone/>
            </a:pPr>
            <a:r>
              <a:rPr/>
              <a:t>אתה חזק יותר מהממשלה שלך. פי ארבעה־עשר, לפי המחקר. השאלה האמיתית אינה אם ישראל יכולה להתאושש — הנתונים מראים שכן. השאלה היא </a:t>
            </a:r>
            <a:r>
              <a:rPr b="1"/>
              <a:t>אם תבחר כך</a:t>
            </a:r>
            <a:r>
              <a:rPr/>
              <a:t>.</a:t>
            </a:r>
          </a:p>
          <a:p>
            <a:pPr lvl="0" indent="0" marL="0">
              <a:buNone/>
            </a:pPr>
            <a:r>
              <a:rPr b="1"/>
              <a:t>2027.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נספח · מצב ה־repo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סוכמי פיזור מסמכים</a:t>
            </a:r>
          </a:p>
          <a:p>
            <a:pPr lvl="0" indent="0" marL="0">
              <a:buNone/>
            </a:pPr>
            <a:r>
              <a:rPr b="1"/>
              <a:t>מתודולוגיה (1)</a:t>
            </a:r>
            <a:r>
              <a:rPr/>
              <a:t>: README.md </a:t>
            </a:r>
            <a:r>
              <a:rPr b="1"/>
              <a:t>דאשבורד (1)</a:t>
            </a:r>
            <a:r>
              <a:rPr/>
              <a:t>: dashboard.md</a:t>
            </a:r>
          </a:p>
          <a:p>
            <a:pPr lvl="0" indent="0" marL="0">
              <a:buNone/>
            </a:pPr>
            <a:r>
              <a:rPr b="1"/>
              <a:t>מוסדות (30)</a:t>
            </a:r>
            <a:r>
              <a:rPr/>
              <a:t>: army, education, income-tax, knesset-ministers, legal-system, police, prison-system, public-companies-media, rabbinate-communities, religion, social-services, welfare-national-insurance, october7-comprehensive, october7-appendices, knesset-members-performance, sectors-and-communities-hp-tora, law-enforcement-courts-military-comprehensive, historical-law-security-and-government-companies, all-mks-ministers-complete-history, remaining-governance-systems-fractal, all-leaders-rankings-history, current-candidates-lists-ranking-2027, complete-all-120-mks-new-candidates, comprehensive-publics-sectors-hp-tora, deep-dive-sub-sectors-and-events, new-domains-expansion, sectors-and-local-authorities-complete, media-landscape-full-mapping, capital-banks-business-elites, opinion-leaders-and-influencers, courts-judges-lawyers-conviction-patterns, largest-companies-contribution-vs-extraction, unions-and-ngos-contribution-vs-extraction</a:t>
            </a:r>
          </a:p>
          <a:p>
            <a:pPr lvl="0" indent="0" marL="0">
              <a:buNone/>
            </a:pPr>
            <a:r>
              <a:rPr b="1"/>
              <a:t>שחיתות (2)</a:t>
            </a:r>
            <a:r>
              <a:rPr/>
              <a:t>: analysis, data-fluidity-manipulation</a:t>
            </a:r>
          </a:p>
          <a:p>
            <a:pPr lvl="0" indent="0" marL="0">
              <a:buNone/>
            </a:pPr>
            <a:r>
              <a:rPr b="1"/>
              <a:t>תקציב־כוח (14)</a:t>
            </a:r>
            <a:r>
              <a:rPr/>
              <a:t>: budget-parties-foreign-influence, promises-vs-execution, governments-historical-comparison, all-governments-full-comparison, all-pms-complete-master-table, ministers-and-systems-hp-tora, pm-waste-contribution-and-appointments, damage-benefit-cost-analysis, citizen-benefit-vs-damage, family-and-associates-influence, budget-procurement-manpower-analysis, beneficial-engagement-percentage, indirect-damage-future-obligations-independence, generational-monte-carlo-alternative-gdp</a:t>
            </a:r>
          </a:p>
          <a:p>
            <a:pPr lvl="0" indent="0" marL="0">
              <a:buNone/>
            </a:pPr>
            <a:r>
              <a:rPr b="1"/>
              <a:t>סיכומים (9)</a:t>
            </a:r>
            <a:r>
              <a:rPr/>
              <a:t>: holistic-summary, research-master-summary, collapse-points-institutions-sectors, what-collapse-really-means, implementation-action-plan, unique-novel-analyses, launch-and-next-steps, regional-recovery-roadmap, FINAL-MASTER-SUMMARY, </a:t>
            </a:r>
            <a:r>
              <a:rPr b="1"/>
              <a:t>FINAL-MASTER-SUMMARY-v2</a:t>
            </a:r>
            <a:r>
              <a:rPr/>
              <a:t> (זה המסמך)</a:t>
            </a:r>
          </a:p>
          <a:p>
            <a:pPr lvl="0" indent="0" marL="0">
              <a:buNone/>
            </a:pPr>
            <a:r>
              <a:rPr b="1"/>
              <a:t>כלים (6 מודולי Python)</a:t>
            </a:r>
            <a:r>
              <a:rPr/>
              <a:t>: ניתוח פנים פרקטלי של 14 ראשי ממשלה</a:t>
            </a:r>
          </a:p>
          <a:p>
            <a:pPr lvl="0" indent="0" marL="0">
              <a:spcBef>
                <a:spcPts val="3000"/>
              </a:spcBef>
              <a:buNone/>
            </a:pPr>
            <a:r>
              <a:rPr b="1"/>
              <a:t>האתר</a:t>
            </a:r>
          </a:p>
          <a:p>
            <a:pPr lvl="0" indent="0" marL="0">
              <a:buNone/>
            </a:pPr>
            <a:r>
              <a:rPr b="1"/>
              <a:t>מיקום</a:t>
            </a:r>
            <a:r>
              <a:rPr/>
              <a:t>: /home/user/israel-fractal-site (git מבודד, לא בתוך animated-eureka) </a:t>
            </a:r>
            <a:r>
              <a:rPr b="1"/>
              <a:t>שפות</a:t>
            </a:r>
            <a:r>
              <a:rPr/>
              <a:t>: עברית, אנגלית, ערבית </a:t>
            </a:r>
            <a:r>
              <a:rPr b="1"/>
              <a:t>מבנה</a:t>
            </a:r>
            <a:r>
              <a:rPr/>
              <a:t>: עמוד בוחר שפה + 3 עמודים שפתיים + 7 פורמטים של דוחות </a:t>
            </a:r>
            <a:r>
              <a:rPr b="1"/>
              <a:t>עיצוב</a:t>
            </a:r>
            <a:r>
              <a:rPr/>
              <a:t>: Hebrew Bauhaus / Editorial — לפי frontend-design של Anthropic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מחבר</a:t>
            </a:r>
            <a:r>
              <a:rPr/>
              <a:t>: udihem78@gmail.com </a:t>
            </a:r>
            <a:r>
              <a:rPr b="1"/>
              <a:t>תאריך</a:t>
            </a:r>
            <a:r>
              <a:rPr/>
              <a:t>: אוקטובר 2026 </a:t>
            </a:r>
            <a:r>
              <a:rPr b="1"/>
              <a:t>גרסה</a:t>
            </a:r>
            <a:r>
              <a:rPr/>
              <a:t>: 2 — כולל מפת הכוח המלאה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2026-10-16T17:05:09Z</dcterms:created>
  <dcterms:modified xsi:type="dcterms:W3CDTF">2026-10-16T17:05:09Z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